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8" r:id="rId8"/>
    <p:sldId id="266" r:id="rId9"/>
    <p:sldId id="269" r:id="rId10"/>
    <p:sldId id="270" r:id="rId11"/>
    <p:sldId id="274" r:id="rId12"/>
    <p:sldId id="271" r:id="rId13"/>
    <p:sldId id="272" r:id="rId14"/>
    <p:sldId id="273" r:id="rId15"/>
    <p:sldId id="275" r:id="rId16"/>
    <p:sldId id="286" r:id="rId17"/>
    <p:sldId id="302" r:id="rId18"/>
    <p:sldId id="303" r:id="rId19"/>
    <p:sldId id="305" r:id="rId20"/>
    <p:sldId id="306" r:id="rId21"/>
    <p:sldId id="307" r:id="rId22"/>
    <p:sldId id="308" r:id="rId23"/>
    <p:sldId id="309" r:id="rId24"/>
    <p:sldId id="304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340" r:id="rId56"/>
    <p:sldId id="341" r:id="rId57"/>
    <p:sldId id="342" r:id="rId58"/>
    <p:sldId id="343" r:id="rId59"/>
    <p:sldId id="344" r:id="rId60"/>
    <p:sldId id="345" r:id="rId61"/>
    <p:sldId id="276" r:id="rId62"/>
    <p:sldId id="277" r:id="rId63"/>
    <p:sldId id="278" r:id="rId64"/>
    <p:sldId id="279" r:id="rId65"/>
    <p:sldId id="299" r:id="rId66"/>
    <p:sldId id="300" r:id="rId67"/>
    <p:sldId id="281" r:id="rId68"/>
    <p:sldId id="301" r:id="rId69"/>
    <p:sldId id="283" r:id="rId70"/>
    <p:sldId id="280" r:id="rId71"/>
    <p:sldId id="282" r:id="rId72"/>
    <p:sldId id="285" r:id="rId73"/>
    <p:sldId id="284" r:id="rId74"/>
    <p:sldId id="287" r:id="rId75"/>
    <p:sldId id="288" r:id="rId76"/>
    <p:sldId id="289" r:id="rId77"/>
    <p:sldId id="290" r:id="rId78"/>
    <p:sldId id="291" r:id="rId79"/>
    <p:sldId id="346" r:id="rId80"/>
    <p:sldId id="347" r:id="rId81"/>
    <p:sldId id="348" r:id="rId82"/>
    <p:sldId id="349" r:id="rId83"/>
    <p:sldId id="350" r:id="rId84"/>
    <p:sldId id="292" r:id="rId85"/>
    <p:sldId id="293" r:id="rId86"/>
    <p:sldId id="294" r:id="rId87"/>
    <p:sldId id="295" r:id="rId88"/>
    <p:sldId id="296" r:id="rId89"/>
    <p:sldId id="297" r:id="rId90"/>
    <p:sldId id="298" r:id="rId9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99F6-B279-88C1-0897-7D32DA95F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7643D-1156-202D-F594-ED27A35B4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02158-8859-C53D-7411-6A36A8187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4FAF0-F3E2-1DFC-E657-10F47A87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3D3C8-F508-41CC-2568-EB80B8DF1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73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53E43-F64E-084C-793C-91665C92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1F1B7-39B2-0AA0-E466-57C6B4E03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A32ED-8676-B815-3267-738637854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651FD-D046-A14A-3904-7AAB0A08D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DAD31-108B-1CE2-0020-242137B02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838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788C6D-BCCE-B03B-9AA9-EFC9E7E9D2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4DBFF8-57E1-6787-BF43-362820F32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3FAAF-7C06-0FEA-4CF8-384C26B8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3ADEF-8CEE-6874-8CA1-404483DB7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E10D4-CFB2-A43F-0CC6-A5642C8F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0333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B8C66-FAE6-F9CC-FB92-6A98BCC16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00E2-28F6-404C-7D56-715FAF80C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361DB-DFBC-1CFD-44ED-B3EDA0B6F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9C380-B1AD-509F-DCA8-89EFE5DD7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E4FC4-4AC1-3FC4-26C8-569B2FB7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6290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4D18-C74F-C8C5-37EB-234AD3500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F580B-0C30-F5BD-75A0-9F13E49D5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E48FE-1877-8002-27DF-EE129F3C4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C106D-6067-9569-CF14-77FEDB343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512EA-2448-BBCB-7DA7-9F9BD812C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5242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D2549-6873-B02E-D19C-2069AC47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DC23D-8138-2C40-8EEA-A43F6889B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7FABE-E15A-4D7E-7559-9981ABFEB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19441-D78B-1A33-BCCF-1FB2878D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4EBD7D-AC77-EBB5-1320-4EDB04C5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99157-DA79-0BF3-36DD-0B6E1DFB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10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0046F-5346-CEBC-79BC-916077FF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E915F-14C6-F3D3-F997-18F871D6F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379AE-8075-7731-55F2-9C981C68D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E759B7-00CB-123A-F519-6478DB66F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636DD-0CE0-BA60-8DAE-90832C346E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CC3FE0-EA23-95DF-CB8C-D2AB73AC8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4986B4-3E26-F2D6-E6DA-52D2B67DC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FC8465-0DC5-4C7C-C2CA-16C06E44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038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A675-AF0D-5FD5-E248-73C28636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8B76B-05C7-8514-A47B-92B8737A8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169BB0-8A64-DBAB-887A-73F63983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D588E-26FC-3C55-E0CA-2D9EE00A1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8902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B3C46B-E61D-4ACC-D704-10E433971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82A81E-6284-0FC5-209B-2C1E33437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AD3BA-5B5A-7D74-F1BD-80201364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634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6023-0B0F-B055-7AD6-90CE3DA59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3E799-FDC3-03D9-BE04-5AE555BDB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FF520-164C-0FBA-C8EF-AB9183DD1B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19A22-61AC-6B87-4A9F-4AB031471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49E1CA-507A-4E71-5250-DBE8F6B1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5E7FC-53A9-295F-B353-27D8A812A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611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7963-9C21-C785-47D8-1E85CC476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9741B9-256A-1C31-5C18-2AF412F59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4E5D7-914E-0520-082C-87CBF61A3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223DF-A574-F1BF-E6E5-7EE8125C0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95D1A-D3E9-49A9-6976-A4C2257EF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321FB-EE4C-857E-7D58-4FFA67E04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4617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A55B7D-7880-5B4E-D867-4559FAF45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76003-C7A6-E3B8-FD68-442473C95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C2472-4BF7-02C3-3F62-C5EB25DF2A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06C351-C095-4A2E-BBD1-DDF6258C189B}" type="datetimeFigureOut">
              <a:rPr lang="ru-RU" smtClean="0"/>
              <a:t>25.01.2026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EB5DE-25FC-570A-1C00-7DBD8EB30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B3D68-7CB5-4971-2294-22E2AAB04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DCD0A-98B9-4D9D-B5EF-440890C8C1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134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cursor.com/agent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github/copilot-cli?tab=readme-ov-file" TargetMode="External"/><Relationship Id="rId5" Type="http://schemas.openxmlformats.org/officeDocument/2006/relationships/hyperlink" Target="https://agent.minimax.io/" TargetMode="External"/><Relationship Id="rId4" Type="http://schemas.openxmlformats.org/officeDocument/2006/relationships/hyperlink" Target="https://marketplace.visualstudio.com/items?itemName=anthropic.claude-cod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laravel.com/ai/boost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laravelshift.com/" TargetMode="Externa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phpstorm.ru.uptodown.com/windows/download" TargetMode="Externa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dbdiagram.io/d" TargetMode="External"/><Relationship Id="rId2" Type="http://schemas.openxmlformats.org/officeDocument/2006/relationships/hyperlink" Target="https://www.eraser.io/ai/erd-generator" TargetMode="Externa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5596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/>
              <a:t>1) Kod üçün istifadə edilən editor - </a:t>
            </a:r>
            <a:r>
              <a:rPr lang="az-Latn-AZ" sz="1600">
                <a:hlinkClick r:id="rId2"/>
              </a:rPr>
              <a:t>https://cursor.com/agents</a:t>
            </a: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2) Kod üçün istifadə edilən editor - </a:t>
            </a:r>
            <a:r>
              <a:rPr lang="en-US" sz="1600">
                <a:hlinkClick r:id="rId3"/>
              </a:rPr>
              <a:t>https://code.visualstudio.com</a:t>
            </a:r>
            <a:r>
              <a:rPr lang="az-Latn-AZ" sz="1600"/>
              <a:t> ancaq əlavə github Copilot  extension qurmaq lazımdır.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3) Kod üçün extension - </a:t>
            </a:r>
            <a:r>
              <a:rPr lang="az-Latn-AZ" sz="1600">
                <a:hlinkClick r:id="rId4"/>
              </a:rPr>
              <a:t>https://marketplace.visualstudio.com/items?itemName=anthropic.claude-code</a:t>
            </a: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4) </a:t>
            </a:r>
            <a:r>
              <a:rPr lang="en-US" sz="1600"/>
              <a:t>Kod </a:t>
            </a:r>
            <a:r>
              <a:rPr lang="az-Latn-AZ" sz="1600"/>
              <a:t>üçün Aİ - </a:t>
            </a:r>
            <a:r>
              <a:rPr lang="az-Latn-AZ" sz="1600">
                <a:hlinkClick r:id="rId5"/>
              </a:rPr>
              <a:t>https://agent.minimax.io</a:t>
            </a: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5) GitHub Copilot CLI, GitHub Copilot-un güclü AI kodlaşdırma köməkçisini birbaşa terminalda istifadə etməyə imkan verən komanda sətiri interfeysidir. Yəni kod yazmaq, anlamaq, debug etmək və layihələr üzərində işləmək üçün terminaldan çıxmadan AI-lə təbii dil sorğuları ilə qarşılıqlı əlaqə qura bilərsiniz. - </a:t>
            </a:r>
            <a:r>
              <a:rPr lang="en-US" sz="1600">
                <a:hlinkClick r:id="rId6"/>
              </a:rPr>
              <a:t>https://github.com/github/copilot-cli?tab=readme-ov-file</a:t>
            </a: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 b="1"/>
              <a:t>Launching the CLI</a:t>
            </a:r>
            <a:r>
              <a:rPr lang="en-US" sz="1600"/>
              <a:t>:  </a:t>
            </a:r>
            <a:r>
              <a:rPr lang="en-US" sz="1600" b="1">
                <a:solidFill>
                  <a:srgbClr val="FF0000"/>
                </a:solidFill>
              </a:rPr>
              <a:t>copilot</a:t>
            </a:r>
            <a:br>
              <a:rPr lang="en-US" sz="1600"/>
            </a:br>
            <a:br>
              <a:rPr lang="en-US" sz="1600"/>
            </a:br>
            <a:endParaRPr lang="ru-RU" sz="1600"/>
          </a:p>
        </p:txBody>
      </p:sp>
    </p:spTree>
    <p:extLst>
      <p:ext uri="{BB962C8B-B14F-4D97-AF65-F5344CB8AC3E}">
        <p14:creationId xmlns:p14="http://schemas.microsoft.com/office/powerpoint/2010/main" val="3187423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>
                <a:hlinkClick r:id="rId2"/>
              </a:rPr>
              <a:t>https://laravel.com/ai/boost</a:t>
            </a:r>
            <a:endParaRPr lang="en-US" sz="1400"/>
          </a:p>
          <a:p>
            <a:endParaRPr lang="en-US" sz="1400"/>
          </a:p>
          <a:p>
            <a:r>
              <a:rPr lang="en-US" sz="1400"/>
              <a:t>Laravel Boost</a:t>
            </a:r>
            <a:r>
              <a:rPr lang="az-Latn-AZ" sz="1400"/>
              <a:t>, </a:t>
            </a:r>
            <a:r>
              <a:rPr lang="en-US" sz="1400"/>
              <a:t> AI-y</a:t>
            </a:r>
            <a:r>
              <a:rPr lang="az-Latn-AZ" sz="1400"/>
              <a:t>ə </a:t>
            </a:r>
            <a:r>
              <a:rPr lang="en-US" sz="1400"/>
              <a:t> “bu layihə Laravel-dir, kodu belə düşün və belə yaz” deyə yol göstərən qaydalar toplusudur, nəticədə AI sənə daha düzgün Laravel kodu verir.</a:t>
            </a:r>
            <a:endParaRPr lang="az-Latn-AZ" sz="140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/>
              <a:t>AI artıq Laravel-i “ümumi PHP framework” kimi yox,</a:t>
            </a:r>
            <a:endParaRPr lang="az-Latn-AZ" sz="1400"/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az-Latn-AZ" sz="1400"/>
              <a:t>Laravel best practice-ləri, Eloquent relationships, migrations, validation, tests, Tailwind, Pest və s. anlayır.</a:t>
            </a:r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2E714-F847-A4F4-181C-2D68DFC27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87" y="4099321"/>
            <a:ext cx="6386113" cy="2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12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DDF70-7AD6-EDE0-CA67-58E45F3C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47" y="296908"/>
            <a:ext cx="11842506" cy="6264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0428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75E37-AE90-7C32-3EA9-A17CD024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2" y="1466680"/>
            <a:ext cx="11956816" cy="39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92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755AD5-7EF5-A20B-FB9E-F43A534A4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197"/>
            <a:ext cx="12192000" cy="452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74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F6866A-6AB4-CCD5-4EEE-12150DE82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797" y="1809345"/>
            <a:ext cx="7952384" cy="287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2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23446-AB01-3A35-5940-FFE03CF9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387" y="1144895"/>
            <a:ext cx="5859226" cy="456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3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D8041-3E46-8D1D-D3C7-8577FDA3F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579" y="1946781"/>
            <a:ext cx="5326842" cy="29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30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52213-59AA-8DE7-BBED-8C25CE251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403598"/>
            <a:ext cx="5433531" cy="60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14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994C5-EF72-0C24-9B49-7EAD4A032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17" y="1401904"/>
            <a:ext cx="5593565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5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49780-55BE-51D0-9AF2-DDD065A7B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407" y="1847713"/>
            <a:ext cx="5601185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7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Laravel E-commerce üçün 30+ DÜZGÜN Copilot Prompt-u (İNGİLİS DİLİNDƏ)</a:t>
            </a:r>
          </a:p>
          <a:p>
            <a:endParaRPr lang="az-Latn-AZ"/>
          </a:p>
          <a:p>
            <a:r>
              <a:rPr lang="en-US"/>
              <a:t>Arxitektura &amp; Struktur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folder structure suitable for a Laravel e-commerce project?”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“Does this separation between web and api routes make sense?”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service layer over-engineered or justified?”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“Can this logic be moved out of the controller?”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following Laravel best practices?”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“How would a senior Laravel developer structure this feature?”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repository pattern useful here or unnecessary?</a:t>
            </a:r>
            <a:endParaRPr lang="az-Latn-AZ"/>
          </a:p>
          <a:p>
            <a:pPr>
              <a:lnSpc>
                <a:spcPct val="200000"/>
              </a:lnSpc>
            </a:pP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093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4CBC8E-A1F9-9481-C593-4F0AF31DC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993" y="1104698"/>
            <a:ext cx="5464013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7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E2524D-47A1-E9FB-685D-97E29347E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525528"/>
            <a:ext cx="5433531" cy="580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25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BF6FC-BBB7-F134-7445-879C51B3E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786" y="1699110"/>
            <a:ext cx="5616427" cy="345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34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AE692-43AB-6D2F-5DAC-EF61262B7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562" y="1672438"/>
            <a:ext cx="5486875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37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EDA03-ADD1-56D9-8976-542DE7500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079" y="1028492"/>
            <a:ext cx="5547841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52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25D94-571D-2D31-F15C-7C9E9F199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436" y="1474567"/>
            <a:ext cx="5448772" cy="33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67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2849F1-19C8-01EA-2C03-EB4B2B09A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096" y="464563"/>
            <a:ext cx="5387807" cy="59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6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20208-F426-45A2-EC63-BD87B1AA0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079" y="1070405"/>
            <a:ext cx="5547841" cy="47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11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158385-201D-5CD7-4413-C59CD1B9A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924" y="1798178"/>
            <a:ext cx="5662151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67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1F5E58-6C0F-0A77-5716-9600E455C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269" y="1394283"/>
            <a:ext cx="5555461" cy="40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41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Cart / Checkout / Order Flow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cart implementation safe for concurrent users?”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“What happens if two requests update the cart at the same time?”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checkout flow missing any important steps?”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“What edge cases should I handle in checkout?”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order creation process atomic?”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“Should this logic be wrapped in a database transaction?”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“Is this payment callback handling secure?”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554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E3D18A-1BFD-CF3C-BB80-AC7731A27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321" y="1756265"/>
            <a:ext cx="5517358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71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098C60-24A7-1856-3FEE-8AC1CBD05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510" y="1920109"/>
            <a:ext cx="5524979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32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6CCFC-7EC9-4392-151D-108E11D0F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752" y="1497162"/>
            <a:ext cx="5494496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82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41CA0F-DDDE-077E-0FD3-045539736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304" y="163547"/>
            <a:ext cx="5677392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68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EF7C3-99DA-3252-D1F4-BB38552D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958" y="639838"/>
            <a:ext cx="5342083" cy="55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85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43F40-ACF3-1EB8-FEE9-111F8337A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924" y="1893437"/>
            <a:ext cx="5662151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31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679917-7507-87F6-D7B3-389DB9A7C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788441"/>
            <a:ext cx="5433531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97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B25BA8-B72E-AB3E-CA59-364915700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66" y="1131371"/>
            <a:ext cx="5631668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50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819F67-DFDD-97DA-0586-EA8C6AFCD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73" y="1912488"/>
            <a:ext cx="5700254" cy="30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13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8DACC5-4D61-208F-CA64-BD86D19CE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011" y="738907"/>
            <a:ext cx="5745978" cy="53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54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Performance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query optimized or can it cause N+1 issues?”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“How can this code be more performance-efficient?”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“Should this be cached? If yes, where?”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eager loading applied correctly here?”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“Will this scale with 100k users?”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“What parts of this code are potential bottlenecks?”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Security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API endpoint vulnerable to unauthorized access?”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“Am I handling CSRF correctly here?”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input properly validated and sanitized?”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“Could this logic be exploited?”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safe against mass assignment?”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“Are there any security risks in this implementation?”</a:t>
            </a: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6612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66FC3-0D8A-E749-8789-26C1B3246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045" y="784631"/>
            <a:ext cx="5425910" cy="528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2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7B0E4-D70A-5882-EF39-61B5EA5EC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456942"/>
            <a:ext cx="5433531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30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4830A4-671F-DEC7-02E5-0B944B9DB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855" y="1428576"/>
            <a:ext cx="5418290" cy="40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95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EE97B-F7BD-5D80-FA23-88E65E4E6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73" y="1135181"/>
            <a:ext cx="5700254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95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B69DB-33A4-48C9-B377-41580149F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93" y="1013250"/>
            <a:ext cx="5685013" cy="48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77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5A906-CB28-8D44-1762-B185E6B9E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1874385"/>
            <a:ext cx="5433531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18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808901-E5C7-2E00-B497-E38AF57D4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717" y="1249491"/>
            <a:ext cx="5372566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8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91CC8B-E346-6DFD-6C12-607CF55E3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855" y="1337128"/>
            <a:ext cx="5418290" cy="41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477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4ADBF-8BDF-10B7-0D4E-2EE54A628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096" y="1744834"/>
            <a:ext cx="5387807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16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8DF915-BDAA-B10B-2979-1C922D4B8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820" y="373115"/>
            <a:ext cx="5296359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3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Frontend + AJAX (Vanilla JS)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AJAX request implemented correctly without jQuery?”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“How can this JS code be more robust?”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“Am I handling loading and error states properly?”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approach SEO-safe for web pages?”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“Could this cause race conditions on fast clicks?”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Test &amp; Maintainability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code testable?”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“What parts should be covered by feature tests?”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“How would you refactor this for better readability?”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“Is this too tightly coupled?”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“How can this be made easier to maintain long-term?”</a:t>
            </a: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71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8B05E-DCC0-5A50-2693-9F7AB15F8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820" y="1241870"/>
            <a:ext cx="5296359" cy="43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5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4D8005-1D8C-0686-5BE5-B154A7D5F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183" y="933233"/>
            <a:ext cx="5471634" cy="4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493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894ECA-541B-D624-DA26-DA50BFC46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131" y="1935350"/>
            <a:ext cx="5509737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905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E828D9-29DD-C478-811D-A657C47F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580" y="815113"/>
            <a:ext cx="5768840" cy="52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773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C5203-6A98-52C4-1B5B-1D71DED23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338" y="1299025"/>
            <a:ext cx="5799323" cy="425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964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643EE-B502-5E4A-ED1B-41D271FDC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028" y="232133"/>
            <a:ext cx="5585944" cy="63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0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E10F00-BEB0-4EF1-3347-570E433E7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372" y="1093267"/>
            <a:ext cx="5479255" cy="46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30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0C5D05-B39B-99B8-BB41-464653028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631" y="296908"/>
            <a:ext cx="5730737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4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07CA32-823A-00F4-BA7A-0A75F4D2E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079" y="750338"/>
            <a:ext cx="5547841" cy="53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30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63390-A9B5-2517-1F35-32C2869E8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769" y="449322"/>
            <a:ext cx="5776461" cy="59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49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Copilot-u daha ağıllı etmək üçün qızıl tövsiyə:</a:t>
            </a:r>
          </a:p>
          <a:p>
            <a:endParaRPr lang="az-Latn-AZ"/>
          </a:p>
          <a:p>
            <a:r>
              <a:rPr lang="en-US"/>
              <a:t>Prompt verəndə kontekst yarat:</a:t>
            </a:r>
            <a:r>
              <a:rPr lang="az-Latn-AZ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Pis</a:t>
            </a:r>
            <a:r>
              <a:rPr lang="en-US"/>
              <a:t>: is this correct?</a:t>
            </a:r>
            <a:endParaRPr lang="az-Latn-AZ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Yaxşı</a:t>
            </a:r>
            <a:r>
              <a:rPr lang="en-US"/>
              <a:t>: “This is part of a Laravel e-commerce checkout flow. Is this approach correct and production-ready?”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Copilot kontekstlə 3 qat daha yaxşı işləyir.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38231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2882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https://opencode.ai/download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F0723-06CB-E01E-1082-F5ABEE954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" y="413106"/>
            <a:ext cx="12192000" cy="645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69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88123-41B8-320F-1DCB-F458E4A3B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2" y="587644"/>
            <a:ext cx="12192000" cy="568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140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config.inc.php </a:t>
            </a:r>
            <a:r>
              <a:rPr lang="az-Latn-AZ"/>
              <a:t>adında fayl yaratmaq lazımdır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986EF2-F16B-D91C-A180-3F20F0D15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913" y="1060314"/>
            <a:ext cx="4996878" cy="51937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31169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A03681-108B-8363-D382-E479B43B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0" y="0"/>
            <a:ext cx="12064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602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1D90E-45EA-6CDA-489E-9D8D74814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25" y="738907"/>
            <a:ext cx="9350550" cy="53801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859881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hlinkClick r:id="rId2"/>
              </a:rPr>
              <a:t>https://laravelshift.com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Gələcəkdə laraveli upgrade etmək üçün.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7556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EA6089-AD01-232D-C2CA-D9846646E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57881"/>
              </p:ext>
            </p:extLst>
          </p:nvPr>
        </p:nvGraphicFramePr>
        <p:xfrm>
          <a:off x="453957" y="1044677"/>
          <a:ext cx="11284086" cy="4768645"/>
        </p:xfrm>
        <a:graphic>
          <a:graphicData uri="http://schemas.openxmlformats.org/drawingml/2006/table">
            <a:tbl>
              <a:tblPr/>
              <a:tblGrid>
                <a:gridCol w="1894999">
                  <a:extLst>
                    <a:ext uri="{9D8B030D-6E8A-4147-A177-3AD203B41FA5}">
                      <a16:colId xmlns:a16="http://schemas.microsoft.com/office/drawing/2014/main" val="2763488416"/>
                    </a:ext>
                  </a:extLst>
                </a:gridCol>
                <a:gridCol w="1894999">
                  <a:extLst>
                    <a:ext uri="{9D8B030D-6E8A-4147-A177-3AD203B41FA5}">
                      <a16:colId xmlns:a16="http://schemas.microsoft.com/office/drawing/2014/main" val="2873784033"/>
                    </a:ext>
                  </a:extLst>
                </a:gridCol>
                <a:gridCol w="1894999">
                  <a:extLst>
                    <a:ext uri="{9D8B030D-6E8A-4147-A177-3AD203B41FA5}">
                      <a16:colId xmlns:a16="http://schemas.microsoft.com/office/drawing/2014/main" val="3650415722"/>
                    </a:ext>
                  </a:extLst>
                </a:gridCol>
                <a:gridCol w="5599089">
                  <a:extLst>
                    <a:ext uri="{9D8B030D-6E8A-4147-A177-3AD203B41FA5}">
                      <a16:colId xmlns:a16="http://schemas.microsoft.com/office/drawing/2014/main" val="3948234711"/>
                    </a:ext>
                  </a:extLst>
                </a:gridCol>
              </a:tblGrid>
              <a:tr h="204769">
                <a:tc>
                  <a:txBody>
                    <a:bodyPr/>
                    <a:lstStyle/>
                    <a:p>
                      <a:r>
                        <a:rPr lang="en-US" sz="1800"/>
                        <a:t>Alət/Plugin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Tipi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Qısa Təsvir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787653"/>
                  </a:ext>
                </a:extLst>
              </a:tr>
              <a:tr h="972652">
                <a:tc>
                  <a:txBody>
                    <a:bodyPr/>
                    <a:lstStyle/>
                    <a:p>
                      <a:r>
                        <a:rPr lang="en-US" sz="1800" b="1"/>
                        <a:t>Laravel Idea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VSCode / PhpStorm plugin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Laravel üçün ən güclü AI-assistant. Model, relationship, migration, factory, seed və query generation-i avtomatlaşdırır.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746460"/>
                  </a:ext>
                </a:extLst>
              </a:tr>
              <a:tr h="665499">
                <a:tc>
                  <a:txBody>
                    <a:bodyPr/>
                    <a:lstStyle/>
                    <a:p>
                      <a:r>
                        <a:rPr lang="en-US" sz="1800" b="1"/>
                        <a:t>Laravel Shift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Web service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Mövcud layihələri upgrade, code refactor və relationship check edə bilir.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166788"/>
                  </a:ext>
                </a:extLst>
              </a:tr>
              <a:tr h="665499">
                <a:tc>
                  <a:txBody>
                    <a:bodyPr/>
                    <a:lstStyle/>
                    <a:p>
                      <a:r>
                        <a:rPr lang="en-US" sz="1800" b="1"/>
                        <a:t>AI Helper for Laravel (GitHub Projects)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AI / Assistant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Open-source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Laravel modellərinə relationships əlavə etmək üçün AI təklifləri yaradır.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435399"/>
                  </a:ext>
                </a:extLst>
              </a:tr>
              <a:tr h="665499">
                <a:tc>
                  <a:txBody>
                    <a:bodyPr/>
                    <a:lstStyle/>
                    <a:p>
                      <a:r>
                        <a:rPr lang="en-US" sz="1800" b="1"/>
                        <a:t>Tabnine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VSCode plugin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AI-based autocompletion, relationship method-ları təklif edir.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868681"/>
                  </a:ext>
                </a:extLst>
              </a:tr>
              <a:tr h="511922">
                <a:tc>
                  <a:txBody>
                    <a:bodyPr/>
                    <a:lstStyle/>
                    <a:p>
                      <a:r>
                        <a:rPr lang="en-US" sz="1800" b="1"/>
                        <a:t>GitHub Copilot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VSCode plugin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 (trial mövcuddur)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Kod yazarkən hasMany, belongsTo tipli əlaqələri avtomatik təklif edir.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33220"/>
                  </a:ext>
                </a:extLst>
              </a:tr>
              <a:tr h="665499">
                <a:tc>
                  <a:txBody>
                    <a:bodyPr/>
                    <a:lstStyle/>
                    <a:p>
                      <a:r>
                        <a:rPr lang="en-US" sz="1800" b="1"/>
                        <a:t>Pinecone + ChatGPT</a:t>
                      </a:r>
                      <a:endParaRPr lang="en-US" sz="1800"/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AI / API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Daha kompleks relation logic üçün AI prompt əsasında model kodlarını generasiya edir.</a:t>
                      </a:r>
                    </a:p>
                  </a:txBody>
                  <a:tcPr marL="51192" marR="51192" marT="25596" marB="25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3077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4503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Lazım olarsa əgər burada yazıram.</a:t>
            </a:r>
          </a:p>
          <a:p>
            <a:endParaRPr lang="az-Latn-AZ"/>
          </a:p>
          <a:p>
            <a:r>
              <a:rPr lang="az-Latn-AZ"/>
              <a:t>Mən yükləməmişəm əgər hansısa birisini yükləsəm mütləq qeyd edəcəm.</a:t>
            </a:r>
          </a:p>
          <a:p>
            <a:endParaRPr lang="ru-RU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6D58900-D00A-9A49-161E-E0A65B415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957186"/>
              </p:ext>
            </p:extLst>
          </p:nvPr>
        </p:nvGraphicFramePr>
        <p:xfrm>
          <a:off x="989838" y="1825625"/>
          <a:ext cx="10212324" cy="4351338"/>
        </p:xfrm>
        <a:graphic>
          <a:graphicData uri="http://schemas.openxmlformats.org/drawingml/2006/table">
            <a:tbl>
              <a:tblPr/>
              <a:tblGrid>
                <a:gridCol w="2553081">
                  <a:extLst>
                    <a:ext uri="{9D8B030D-6E8A-4147-A177-3AD203B41FA5}">
                      <a16:colId xmlns:a16="http://schemas.microsoft.com/office/drawing/2014/main" val="1390550823"/>
                    </a:ext>
                  </a:extLst>
                </a:gridCol>
                <a:gridCol w="2553081">
                  <a:extLst>
                    <a:ext uri="{9D8B030D-6E8A-4147-A177-3AD203B41FA5}">
                      <a16:colId xmlns:a16="http://schemas.microsoft.com/office/drawing/2014/main" val="1668606019"/>
                    </a:ext>
                  </a:extLst>
                </a:gridCol>
                <a:gridCol w="2553081">
                  <a:extLst>
                    <a:ext uri="{9D8B030D-6E8A-4147-A177-3AD203B41FA5}">
                      <a16:colId xmlns:a16="http://schemas.microsoft.com/office/drawing/2014/main" val="2264165429"/>
                    </a:ext>
                  </a:extLst>
                </a:gridCol>
                <a:gridCol w="2553081">
                  <a:extLst>
                    <a:ext uri="{9D8B030D-6E8A-4147-A177-3AD203B41FA5}">
                      <a16:colId xmlns:a16="http://schemas.microsoft.com/office/drawing/2014/main" val="1743159562"/>
                    </a:ext>
                  </a:extLst>
                </a:gridCol>
              </a:tblGrid>
              <a:tr h="355211">
                <a:tc>
                  <a:txBody>
                    <a:bodyPr/>
                    <a:lstStyle/>
                    <a:p>
                      <a:r>
                        <a:rPr lang="en-US" sz="1700"/>
                        <a:t>Alət/Plugin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Tipi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Pulsuz / Pullu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Qısa Təsvir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225855"/>
                  </a:ext>
                </a:extLst>
              </a:tr>
              <a:tr h="1154437">
                <a:tc>
                  <a:txBody>
                    <a:bodyPr/>
                    <a:lstStyle/>
                    <a:p>
                      <a:r>
                        <a:rPr lang="en-US" sz="1700" b="1"/>
                        <a:t>Reliese Laravel</a:t>
                      </a:r>
                      <a:endParaRPr lang="en-US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Package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Pulsuz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Existing database-dən Eloquent models və relationships avtomatik generasiya edir.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0447990"/>
                  </a:ext>
                </a:extLst>
              </a:tr>
              <a:tr h="1420845">
                <a:tc>
                  <a:txBody>
                    <a:bodyPr/>
                    <a:lstStyle/>
                    <a:p>
                      <a:r>
                        <a:rPr lang="en-US" sz="1700" b="1"/>
                        <a:t>Blueprint (Laravel package)</a:t>
                      </a:r>
                      <a:endParaRPr lang="en-US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Package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Pulsuz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YAML-dən migration, model və relationship-lar yaratmaq üçün Laravel-friendly generator.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0888057"/>
                  </a:ext>
                </a:extLst>
              </a:tr>
              <a:tr h="1420845">
                <a:tc>
                  <a:txBody>
                    <a:bodyPr/>
                    <a:lstStyle/>
                    <a:p>
                      <a:r>
                        <a:rPr lang="en-US" sz="1700" b="1"/>
                        <a:t>Laravel ER Diagram Generator</a:t>
                      </a:r>
                      <a:endParaRPr lang="en-US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Package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Pulsuz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Artisan command ilə database ER diagramları çıxarmaq və relationships vizuallaşdırmaq.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864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59201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69409F-E139-74D0-8087-813D2B721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975" y="646331"/>
            <a:ext cx="2400508" cy="5555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C17E28-4D14-63C7-3E87-BBBD40A21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24" y="646331"/>
            <a:ext cx="2453853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78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hlinkClick r:id="rId2"/>
              </a:rPr>
              <a:t>https://phpstorm.ru.uptodown.com/windows/download</a:t>
            </a:r>
            <a:endParaRPr lang="az-Latn-AZ"/>
          </a:p>
          <a:p>
            <a:endParaRPr lang="az-Latn-AZ"/>
          </a:p>
          <a:p>
            <a:r>
              <a:rPr lang="az-Latn-AZ"/>
              <a:t>2 proqram ilə eyni iproyekti yığmaq olar. 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D4A52F-FA01-53DA-FA19-2EB80E505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936" y="2242458"/>
            <a:ext cx="5068128" cy="26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080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C8E267F-5E40-9DA1-FEC6-7705ED733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52215"/>
              </p:ext>
            </p:extLst>
          </p:nvPr>
        </p:nvGraphicFramePr>
        <p:xfrm>
          <a:off x="768485" y="804111"/>
          <a:ext cx="10817160" cy="5032878"/>
        </p:xfrm>
        <a:graphic>
          <a:graphicData uri="http://schemas.openxmlformats.org/drawingml/2006/table">
            <a:tbl>
              <a:tblPr/>
              <a:tblGrid>
                <a:gridCol w="1624520">
                  <a:extLst>
                    <a:ext uri="{9D8B030D-6E8A-4147-A177-3AD203B41FA5}">
                      <a16:colId xmlns:a16="http://schemas.microsoft.com/office/drawing/2014/main" val="768886044"/>
                    </a:ext>
                  </a:extLst>
                </a:gridCol>
                <a:gridCol w="1926076">
                  <a:extLst>
                    <a:ext uri="{9D8B030D-6E8A-4147-A177-3AD203B41FA5}">
                      <a16:colId xmlns:a16="http://schemas.microsoft.com/office/drawing/2014/main" val="325144551"/>
                    </a:ext>
                  </a:extLst>
                </a:gridCol>
                <a:gridCol w="2811294">
                  <a:extLst>
                    <a:ext uri="{9D8B030D-6E8A-4147-A177-3AD203B41FA5}">
                      <a16:colId xmlns:a16="http://schemas.microsoft.com/office/drawing/2014/main" val="1818625134"/>
                    </a:ext>
                  </a:extLst>
                </a:gridCol>
                <a:gridCol w="4455270">
                  <a:extLst>
                    <a:ext uri="{9D8B030D-6E8A-4147-A177-3AD203B41FA5}">
                      <a16:colId xmlns:a16="http://schemas.microsoft.com/office/drawing/2014/main" val="4185891263"/>
                    </a:ext>
                  </a:extLst>
                </a:gridCol>
              </a:tblGrid>
              <a:tr h="183214">
                <a:tc>
                  <a:txBody>
                    <a:bodyPr/>
                    <a:lstStyle/>
                    <a:p>
                      <a:r>
                        <a:rPr lang="en-US" sz="1800"/>
                        <a:t>Alət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Tipi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Qısa Təsvir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903203"/>
                  </a:ext>
                </a:extLst>
              </a:tr>
              <a:tr h="732857">
                <a:tc>
                  <a:txBody>
                    <a:bodyPr/>
                    <a:lstStyle/>
                    <a:p>
                      <a:r>
                        <a:rPr lang="en-US" sz="1800" b="1"/>
                        <a:t>DBDiagram.io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Web / 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Database diagramlarını vizual yaratmaq və relationship-ları planlaşdırmaq üçün əla. SQL export mümkündür.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00862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r>
                        <a:rPr lang="en-US" sz="1800" b="1"/>
                        <a:t>QuickDBD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Web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 / 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Drag &amp; drop ilə table &amp; relationship dizaynı, Laravel migrations üçün export.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557987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r>
                        <a:rPr lang="en-US" sz="1800" b="1"/>
                        <a:t>MySQL Workbench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ER diagramları, table relationships və migration generation üçün.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55324"/>
                  </a:ext>
                </a:extLst>
              </a:tr>
              <a:tr h="732857">
                <a:tc>
                  <a:txBody>
                    <a:bodyPr/>
                    <a:lstStyle/>
                    <a:p>
                      <a:r>
                        <a:rPr lang="en-US" sz="1800" b="1"/>
                        <a:t>DbSchema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Laravel + MySQL/PostgreSQL üçün vizual database designer, relationships vizual göstərə bilir.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8142089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r>
                        <a:rPr lang="en-US" sz="1800" b="1"/>
                        <a:t>Navicat Data Modeler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/>
                        <a:t>Professional database modeling, ERD, Laravel migrations export dəstəyi.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158394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r>
                        <a:rPr lang="en-US" sz="1800" b="1"/>
                        <a:t>Vertabelo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Web/Desktop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Pullu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ERD design, relationship mapping, Laravel-friendly SQL export.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798865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r>
                        <a:rPr lang="en-US" sz="1800" b="1"/>
                        <a:t>HeidiSQL</a:t>
                      </a:r>
                      <a:endParaRPr lang="en-US" sz="18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Desktop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Pulsuz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Database management və relationship-ları vizual olaraq göstərə bilir.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45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42027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A1E1D-26BF-1558-4652-D8419C2FC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96" y="483615"/>
            <a:ext cx="8855207" cy="5890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26779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hlinkClick r:id="rId2"/>
              </a:rPr>
              <a:t>https://www.eraser.io/ai/erd-generator</a:t>
            </a:r>
            <a:r>
              <a:rPr lang="az-Latn-AZ"/>
              <a:t> - ERD generation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>
                <a:hlinkClick r:id="rId3"/>
              </a:rPr>
              <a:t>https://dbdiagram.io/d</a:t>
            </a:r>
            <a:r>
              <a:rPr lang="en-US"/>
              <a:t> - </a:t>
            </a:r>
            <a:r>
              <a:rPr lang="az-Latn-AZ"/>
              <a:t>pullu başqa sayt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3242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Başlıqda hər dəfə istifadə etdiyim yazı</a:t>
            </a:r>
            <a:r>
              <a:rPr lang="az-Latn-AZ"/>
              <a:t>: </a:t>
            </a:r>
            <a:br>
              <a:rPr lang="az-Latn-AZ"/>
            </a:br>
            <a:br>
              <a:rPr lang="az-Latn-AZ"/>
            </a:br>
            <a:r>
              <a:rPr lang="az-Latn-AZ"/>
              <a:t>Technical Stack &amp;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Backend: Laravel 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PHP version: 8.1</a:t>
            </a:r>
          </a:p>
          <a:p>
            <a:r>
              <a:rPr lang="az-Latn-AZ"/>
              <a:t>Routing: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web.php → SEO-optimized frontend (HTML + Tailwind CSS + Vanilla JS + AJAX)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api.php → JSON-based API for mobile apps</a:t>
            </a:r>
          </a:p>
          <a:p>
            <a:r>
              <a:rPr lang="az-Latn-AZ"/>
              <a:t>Frontend: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Server-rendered pages for SEO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AJAX requests for dynamic interactions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Database: Relational (MySQL / PostgreSQL)</a:t>
            </a:r>
          </a:p>
          <a:p>
            <a:r>
              <a:rPr lang="az-Latn-AZ"/>
              <a:t>Authentication: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Session-based (web)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/>
              <a:t>Token-based (API)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1107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46136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3494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7761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4CDC29-9912-9871-DB2D-C5B54601AD76}"/>
              </a:ext>
            </a:extLst>
          </p:cNvPr>
          <p:cNvSpPr/>
          <p:nvPr/>
        </p:nvSpPr>
        <p:spPr>
          <a:xfrm>
            <a:off x="0" y="0"/>
            <a:ext cx="12190378" cy="685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06654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id</a:t>
            </a:r>
            <a:r>
              <a:rPr lang="az-Latn-AZ" sz="1200"/>
              <a:t> - bütün sistem üzrə istifadəçinin unikal identifikatorudur</a:t>
            </a:r>
          </a:p>
          <a:p>
            <a:endParaRPr lang="az-Latn-AZ" sz="1200"/>
          </a:p>
          <a:p>
            <a:r>
              <a:rPr lang="az-Latn-AZ" sz="1200"/>
              <a:t>Hamısı yox ancaq demək olar ki, bütün digər cədvəllər buraya </a:t>
            </a:r>
            <a:r>
              <a:rPr lang="az-Latn-AZ" sz="1200" b="1">
                <a:solidFill>
                  <a:srgbClr val="00B050"/>
                </a:solidFill>
              </a:rPr>
              <a:t>foreign key </a:t>
            </a:r>
            <a:r>
              <a:rPr lang="az-Latn-AZ" sz="1200"/>
              <a:t>ilə bağlanacaq</a:t>
            </a:r>
          </a:p>
          <a:p>
            <a:endParaRPr lang="az-Latn-AZ" sz="1200"/>
          </a:p>
          <a:p>
            <a:r>
              <a:rPr lang="az-Latn-AZ" sz="1200" b="1">
                <a:solidFill>
                  <a:srgbClr val="00B050"/>
                </a:solidFill>
              </a:rPr>
              <a:t>Foreign key </a:t>
            </a:r>
            <a:r>
              <a:rPr lang="az-Latn-AZ" sz="1200"/>
              <a:t>Laravel (və ümumən SQL)-də bir cədvəldəki sütunun başqa cədvəldəki </a:t>
            </a:r>
            <a:r>
              <a:rPr lang="az-Latn-AZ" sz="1200" b="1">
                <a:solidFill>
                  <a:srgbClr val="00B050"/>
                </a:solidFill>
              </a:rPr>
              <a:t>primary key</a:t>
            </a:r>
            <a:r>
              <a:rPr lang="az-Latn-AZ" sz="1200"/>
              <a:t>-ə bağlı olmasıdır.</a:t>
            </a:r>
          </a:p>
          <a:p>
            <a:endParaRPr lang="az-Latn-AZ" sz="1200"/>
          </a:p>
          <a:p>
            <a:r>
              <a:rPr lang="az-Latn-AZ" sz="1200"/>
              <a:t>Bu əlaqə cədvəllər arasında məlumatın düzgünlüyünü qoruyur.</a:t>
            </a:r>
          </a:p>
          <a:p>
            <a:endParaRPr lang="az-Latn-AZ" sz="1200"/>
          </a:p>
          <a:p>
            <a:r>
              <a:rPr lang="az-Latn-AZ" sz="1200"/>
              <a:t>Məsələn: posts.user_id → users.id (post hansı user-ə aiddir).</a:t>
            </a:r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name, email, password </a:t>
            </a:r>
            <a:r>
              <a:rPr lang="en-US" sz="1200"/>
              <a:t>- klassik auth məlumatları</a:t>
            </a:r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email_verified_at </a:t>
            </a:r>
            <a:r>
              <a:rPr lang="en-US" sz="1200"/>
              <a:t>- email təsdiqinin edilib</a:t>
            </a:r>
            <a:r>
              <a:rPr lang="az-Latn-AZ" sz="1200"/>
              <a:t> </a:t>
            </a:r>
            <a:r>
              <a:rPr lang="en-US" sz="1200"/>
              <a:t>edilmədiyini göstərir</a:t>
            </a:r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phone</a:t>
            </a:r>
            <a:r>
              <a:rPr lang="en-US" sz="1200"/>
              <a:t> - telefon nömrəsi (opsional)</a:t>
            </a:r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phone_verified_at </a:t>
            </a:r>
            <a:r>
              <a:rPr lang="az-Latn-AZ" sz="1200"/>
              <a:t>- SMS və ya OTP ilə təsdiq edildikdə doldurulur</a:t>
            </a:r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current_role </a:t>
            </a:r>
            <a:r>
              <a:rPr lang="en-US" sz="1200"/>
              <a:t>- istifadəçinin hazırda aktiv olan profili</a:t>
            </a:r>
            <a:r>
              <a:rPr lang="az-Latn-AZ" sz="1200"/>
              <a:t>. Dəyərlər: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admin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normal_user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business_user</a:t>
            </a:r>
          </a:p>
          <a:p>
            <a:endParaRPr lang="az-Latn-AZ" sz="1200"/>
          </a:p>
          <a:p>
            <a:endParaRPr lang="ru-RU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106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is_business_enabled  </a:t>
            </a:r>
            <a:r>
              <a:rPr lang="az-Latn-AZ" sz="1200"/>
              <a:t>- business abunəliyinin aktiv olub-olmadığını göstərir.</a:t>
            </a:r>
            <a:br>
              <a:rPr lang="az-Latn-AZ" sz="1200"/>
            </a:b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Əgər dəyər </a:t>
            </a:r>
            <a:r>
              <a:rPr lang="az-Latn-AZ" sz="1200" b="1">
                <a:solidFill>
                  <a:srgbClr val="00B050"/>
                </a:solidFill>
              </a:rPr>
              <a:t>false</a:t>
            </a:r>
            <a:r>
              <a:rPr lang="az-Latn-AZ" sz="1200"/>
              <a:t> olarsa o zaman itifadəçi, business profili seçə bilməz. Bu zaman business listing -lər avtomatik gizlədilir.</a:t>
            </a:r>
            <a:br>
              <a:rPr lang="az-Latn-AZ" sz="1200"/>
            </a:b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Əgər business profilin aktiv olmasını istəyirsə, onda istifadəçi aylıq abone haqqı ödəməlidir. Bu zaman dəyər 1 ay müddətinə </a:t>
            </a:r>
            <a:r>
              <a:rPr lang="az-Latn-AZ" sz="1200" b="1">
                <a:solidFill>
                  <a:srgbClr val="00B050"/>
                </a:solidFill>
              </a:rPr>
              <a:t>true</a:t>
            </a:r>
            <a:r>
              <a:rPr lang="az-Latn-AZ" sz="1200"/>
              <a:t> olacaq.</a:t>
            </a:r>
          </a:p>
          <a:p>
            <a:endParaRPr lang="az-Latn-AZ" sz="1200"/>
          </a:p>
          <a:p>
            <a:endParaRPr lang="az-Latn-AZ" sz="1200"/>
          </a:p>
          <a:p>
            <a:r>
              <a:rPr lang="az-Latn-AZ" sz="1200" b="1"/>
              <a:t>current_role </a:t>
            </a:r>
            <a:r>
              <a:rPr lang="az-Latn-AZ" sz="1200"/>
              <a:t>və </a:t>
            </a:r>
            <a:r>
              <a:rPr lang="az-Latn-AZ" sz="1200" b="1"/>
              <a:t>is_business_enabled </a:t>
            </a:r>
            <a:r>
              <a:rPr lang="az-Latn-AZ" sz="1200"/>
              <a:t>sahələri birlikdə </a:t>
            </a:r>
            <a:r>
              <a:rPr lang="az-Latn-AZ" sz="1200" b="1"/>
              <a:t>rol switching </a:t>
            </a:r>
            <a:r>
              <a:rPr lang="az-Latn-AZ" sz="1200"/>
              <a:t>+ </a:t>
            </a:r>
            <a:r>
              <a:rPr lang="az-Latn-AZ" sz="1200" b="1"/>
              <a:t>subscription logic</a:t>
            </a:r>
            <a:r>
              <a:rPr lang="az-Latn-AZ" sz="1200"/>
              <a:t>-i mümkün edir. </a:t>
            </a:r>
          </a:p>
          <a:p>
            <a:endParaRPr lang="az-Latn-AZ" sz="1200"/>
          </a:p>
          <a:p>
            <a:r>
              <a:rPr lang="az-Latn-AZ" sz="1200"/>
              <a:t>Əgər istifadəçi ödəniş etsə bu zaman `</a:t>
            </a:r>
            <a:r>
              <a:rPr lang="az-Latn-AZ" sz="1200" b="1"/>
              <a:t>business_user</a:t>
            </a:r>
            <a:r>
              <a:rPr lang="az-Latn-AZ" sz="1200"/>
              <a:t>` dəyərini seçə bilər və sonra gələcəkdə kod yazanda biz yoxluyacağıq ki, istifadəçi ödənişi edibdirmi + istifadəçi business_user dəyərini seçibdir mi ?</a:t>
            </a:r>
          </a:p>
          <a:p>
            <a:endParaRPr lang="az-Latn-AZ" sz="1200"/>
          </a:p>
          <a:p>
            <a:r>
              <a:rPr lang="az-Latn-AZ" sz="1200"/>
              <a:t>Əgər hər iki halda özünü doğruldarsa o zaman BUSİNESS PROFİLE açılsın.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85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https://github.com/fruitcake/laravel-debugbar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C54FA7-28AC-646A-EE98-9FA63937F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494" y="2564055"/>
            <a:ext cx="6127011" cy="17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861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is_business_enabled  </a:t>
            </a:r>
            <a:r>
              <a:rPr lang="az-Latn-AZ" sz="1200"/>
              <a:t>- business abunəliyinin aktiv olub-olmadığını göstərir.</a:t>
            </a:r>
            <a:br>
              <a:rPr lang="az-Latn-AZ" sz="1200"/>
            </a:b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Əgər dəyər </a:t>
            </a:r>
            <a:r>
              <a:rPr lang="az-Latn-AZ" sz="1200" b="1">
                <a:solidFill>
                  <a:srgbClr val="00B050"/>
                </a:solidFill>
              </a:rPr>
              <a:t>false</a:t>
            </a:r>
            <a:r>
              <a:rPr lang="az-Latn-AZ" sz="1200"/>
              <a:t> olarsa o zaman itifadəçi, business profili seçə bilməz. Bu zaman business listing -lər avtomatik gizlədilir.</a:t>
            </a:r>
            <a:br>
              <a:rPr lang="az-Latn-AZ" sz="1200"/>
            </a:br>
            <a:endParaRPr lang="az-Latn-AZ" sz="12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Əgər business profilin aktiv olmasını istəyirsə, onda istifadəçi aylıq abone haqqı ödəməlidir. Bu zaman dəyər 1 ay müddətinə </a:t>
            </a:r>
            <a:r>
              <a:rPr lang="az-Latn-AZ" sz="1200" b="1">
                <a:solidFill>
                  <a:srgbClr val="00B050"/>
                </a:solidFill>
              </a:rPr>
              <a:t>true</a:t>
            </a:r>
            <a:r>
              <a:rPr lang="az-Latn-AZ" sz="1200"/>
              <a:t> olacaq.</a:t>
            </a:r>
          </a:p>
          <a:p>
            <a:endParaRPr lang="az-Latn-AZ" sz="1200"/>
          </a:p>
          <a:p>
            <a:endParaRPr lang="az-Latn-AZ" sz="1200"/>
          </a:p>
          <a:p>
            <a:r>
              <a:rPr lang="az-Latn-AZ" sz="1200" b="1"/>
              <a:t>current_role </a:t>
            </a:r>
            <a:r>
              <a:rPr lang="az-Latn-AZ" sz="1200"/>
              <a:t>və </a:t>
            </a:r>
            <a:r>
              <a:rPr lang="az-Latn-AZ" sz="1200" b="1"/>
              <a:t>is_business_enabled </a:t>
            </a:r>
            <a:r>
              <a:rPr lang="az-Latn-AZ" sz="1200"/>
              <a:t>sahələri birlikdə </a:t>
            </a:r>
            <a:r>
              <a:rPr lang="az-Latn-AZ" sz="1200" b="1"/>
              <a:t>rol switching </a:t>
            </a:r>
            <a:r>
              <a:rPr lang="az-Latn-AZ" sz="1200"/>
              <a:t>+ </a:t>
            </a:r>
            <a:r>
              <a:rPr lang="az-Latn-AZ" sz="1200" b="1"/>
              <a:t>subscription logic</a:t>
            </a:r>
            <a:r>
              <a:rPr lang="az-Latn-AZ" sz="1200"/>
              <a:t>-i mümkün edir. </a:t>
            </a:r>
          </a:p>
          <a:p>
            <a:endParaRPr lang="az-Latn-AZ" sz="1200"/>
          </a:p>
          <a:p>
            <a:r>
              <a:rPr lang="az-Latn-AZ" sz="1200"/>
              <a:t>Əgər istifadəçi ödəniş etsə bu zaman `</a:t>
            </a:r>
            <a:r>
              <a:rPr lang="az-Latn-AZ" sz="1200" b="1"/>
              <a:t>business_user</a:t>
            </a:r>
            <a:r>
              <a:rPr lang="az-Latn-AZ" sz="1200"/>
              <a:t>` dəyərini seçə bilər və sonra gələcəkdə kod yazanda biz yoxluyacağıq ki, istifadəçi ödənişi edibdirmi + istifadəçi business_user dəyərini seçibdir mi ?</a:t>
            </a:r>
          </a:p>
          <a:p>
            <a:endParaRPr lang="az-Latn-AZ" sz="1200"/>
          </a:p>
          <a:p>
            <a:r>
              <a:rPr lang="az-Latn-AZ" sz="1200"/>
              <a:t>Əgər hər iki halda özünü doğruldarsa o zaman BUSİNESS PROFİLE açılsın.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56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status  </a:t>
            </a:r>
            <a:r>
              <a:rPr lang="az-Latn-AZ" sz="1200"/>
              <a:t>- istifadəçinin ümumi vəziyyəti. Dəyərlər: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active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suspended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az-Latn-AZ" sz="1200"/>
              <a:t>Banned</a:t>
            </a:r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Yəni, Admin paneldə select ilə bu 3 statusdan birini seçir.</a:t>
            </a:r>
            <a:br>
              <a:rPr lang="az-Latn-AZ" sz="1200"/>
            </a:br>
            <a:endParaRPr lang="az-Latn-AZ" sz="1200"/>
          </a:p>
          <a:p>
            <a:r>
              <a:rPr lang="az-Latn-AZ" sz="1200"/>
              <a:t>Seçilən dəyər DB-də status sütununa yazılır və istifadəçinin vəziyyəti dəyişir.</a:t>
            </a:r>
          </a:p>
          <a:p>
            <a:endParaRPr lang="en-US" sz="1200"/>
          </a:p>
          <a:p>
            <a:endParaRPr lang="en-US" sz="1200"/>
          </a:p>
          <a:p>
            <a:endParaRPr lang="az-Latn-AZ" sz="1200"/>
          </a:p>
          <a:p>
            <a:endParaRPr lang="en-US" sz="1200"/>
          </a:p>
          <a:p>
            <a:endParaRPr lang="en-US" sz="1200"/>
          </a:p>
          <a:p>
            <a:r>
              <a:rPr lang="az-Latn-AZ" sz="1200" b="1"/>
              <a:t>Listing limit məntiqi (normal user üçün)</a:t>
            </a:r>
            <a:r>
              <a:rPr lang="en-US" sz="1200"/>
              <a:t>:</a:t>
            </a:r>
          </a:p>
          <a:p>
            <a:endParaRPr lang="en-US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daily_listing_count </a:t>
            </a:r>
            <a:r>
              <a:rPr lang="az-Latn-AZ" sz="1200"/>
              <a:t>- gün ərzində neçə listing əlavə etdiyini saxlayır</a:t>
            </a:r>
            <a:r>
              <a:rPr lang="en-US" sz="1200"/>
              <a:t>.</a:t>
            </a:r>
            <a:br>
              <a:rPr lang="en-US" sz="1200"/>
            </a:br>
            <a:endParaRPr lang="en-US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last_listing_date </a:t>
            </a:r>
            <a:r>
              <a:rPr lang="en-US" sz="1200"/>
              <a:t>- Son listing əlavə edilən tarix. Yeni gün başlayanda </a:t>
            </a:r>
            <a:r>
              <a:rPr lang="en-US" sz="1200" b="1"/>
              <a:t>daily_listing_count </a:t>
            </a:r>
            <a:r>
              <a:rPr lang="en-US" sz="1200"/>
              <a:t>–u</a:t>
            </a:r>
            <a:r>
              <a:rPr lang="en-US" sz="1200" b="1"/>
              <a:t> </a:t>
            </a:r>
            <a:r>
              <a:rPr lang="en-US" sz="1200"/>
              <a:t>reset etmək üçün istifadə olunur. Yaxud </a:t>
            </a:r>
            <a:r>
              <a:rPr lang="az-Latn-AZ" sz="1200"/>
              <a:t>şərt qoşaraq +10 gün sonra resetlənsin deyə bilərsiz. </a:t>
            </a:r>
            <a:br>
              <a:rPr lang="az-Latn-AZ" sz="1200"/>
            </a:br>
            <a:br>
              <a:rPr lang="az-Latn-AZ" sz="1200"/>
            </a:br>
            <a:r>
              <a:rPr lang="az-Latn-AZ" sz="1200"/>
              <a:t>Əgər istifadəçi </a:t>
            </a:r>
            <a:r>
              <a:rPr lang="az-Latn-AZ" sz="1200" b="1"/>
              <a:t>business_user </a:t>
            </a:r>
            <a:r>
              <a:rPr lang="az-Latn-AZ" sz="1200"/>
              <a:t>olarsa onda heç bir şərt qoşulmur və </a:t>
            </a:r>
            <a:r>
              <a:rPr lang="en-US" sz="1200" b="1"/>
              <a:t>daily_listing_count </a:t>
            </a:r>
            <a:r>
              <a:rPr lang="az-Latn-AZ" sz="1200"/>
              <a:t>sütununa istənilən qədər məhsul sayı əlavə edilə bilir.</a:t>
            </a:r>
            <a:endParaRPr lang="en-US" sz="1200"/>
          </a:p>
          <a:p>
            <a:endParaRPr lang="en-US" sz="1200"/>
          </a:p>
          <a:p>
            <a:endParaRPr lang="en-US" sz="1200"/>
          </a:p>
          <a:p>
            <a:endParaRPr lang="az-Latn-AZ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433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avatar  </a:t>
            </a:r>
            <a:r>
              <a:rPr lang="az-Latn-AZ" sz="1200"/>
              <a:t> - profil şəkli</a:t>
            </a:r>
            <a:endParaRPr lang="en-US" sz="1200"/>
          </a:p>
          <a:p>
            <a:endParaRPr lang="az-Latn-AZ" sz="1200"/>
          </a:p>
          <a:p>
            <a:endParaRPr lang="en-US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bio</a:t>
            </a:r>
            <a:r>
              <a:rPr lang="az-Latn-AZ" sz="1200"/>
              <a:t> - qısa istifadəçi təsviri</a:t>
            </a:r>
          </a:p>
          <a:p>
            <a:endParaRPr lang="az-Latn-AZ" sz="1200"/>
          </a:p>
          <a:p>
            <a:r>
              <a:rPr lang="az-Latn-AZ" sz="1200"/>
              <a:t>Profil şəkli və bio istifadəçiyə güvən hissi verir. Marketplace-də insanlar real və etibarlı profillərlə işləmək istəyir. </a:t>
            </a:r>
          </a:p>
          <a:p>
            <a:endParaRPr lang="az-Latn-AZ" sz="1200"/>
          </a:p>
          <a:p>
            <a:r>
              <a:rPr lang="az-Latn-AZ" sz="1200"/>
              <a:t>Boş profil = az güvən, dolu profil = daha çox etibar.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remember_token  </a:t>
            </a:r>
            <a:r>
              <a:rPr lang="az-Latn-AZ" sz="1200"/>
              <a:t>- “Remember me” funksiyası üçün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created_at, updated_at </a:t>
            </a:r>
            <a:r>
              <a:rPr lang="en-US" sz="1200"/>
              <a:t>- audit və tarixçə üçün</a:t>
            </a:r>
            <a:r>
              <a:rPr lang="az-Latn-AZ" sz="1200"/>
              <a:t>. Audit dedikdə kimin, nə vaxt, hansı məlumatı yaratdığı və ya dəyişdirdiyini izləmək nəzərdə tutulur.</a:t>
            </a:r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deleted_at </a:t>
            </a:r>
            <a:r>
              <a:rPr lang="az-Latn-AZ" sz="1200"/>
              <a:t>- soft delete (GDPR + data safety)</a:t>
            </a:r>
          </a:p>
          <a:p>
            <a:endParaRPr lang="az-Latn-AZ" sz="1200"/>
          </a:p>
          <a:p>
            <a:r>
              <a:rPr lang="az-Latn-AZ" sz="1200"/>
              <a:t>Soft delete — məlumatı bazadan silmədən, sadəcə “silinmiş” kimi işarələməkdir. Bu, səhv silinən datanı bərpa etməyə imkan verir.</a:t>
            </a:r>
          </a:p>
          <a:p>
            <a:endParaRPr lang="az-Latn-AZ" sz="1200"/>
          </a:p>
          <a:p>
            <a:r>
              <a:rPr lang="az-Latn-AZ" sz="1200" b="1"/>
              <a:t>GDPR</a:t>
            </a:r>
            <a:r>
              <a:rPr lang="az-Latn-AZ" sz="1200"/>
              <a:t> (General Data Protection Regulation) — istifadəçi məlumatlarının təhlükəsiz və nəzarətli saxlanmasını tələb edən Avropa qanunudur.</a:t>
            </a:r>
          </a:p>
          <a:p>
            <a:endParaRPr lang="az-Latn-AZ" sz="1200"/>
          </a:p>
          <a:p>
            <a:r>
              <a:rPr lang="az-Latn-AZ" sz="1200"/>
              <a:t>Soft delete data itkisinin qarşısını alır və hüquqi tələblərə uyğunluğu artırır.</a:t>
            </a:r>
          </a:p>
          <a:p>
            <a:endParaRPr lang="az-Latn-AZ" sz="1200"/>
          </a:p>
          <a:p>
            <a:endParaRPr lang="az-Latn-AZ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00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3901498" cy="5943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az-Latn-AZ" sz="1200" b="1">
                <a:solidFill>
                  <a:srgbClr val="FF0000"/>
                </a:solidFill>
              </a:rPr>
              <a:t>İndekslər (performance üçündür)</a:t>
            </a:r>
            <a:r>
              <a:rPr lang="az-Latn-AZ" sz="1200"/>
              <a:t>:</a:t>
            </a:r>
          </a:p>
          <a:p>
            <a:endParaRPr lang="az-Latn-AZ" sz="1200"/>
          </a:p>
          <a:p>
            <a:endParaRPr lang="az-Latn-AZ" sz="110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az-Latn-AZ" sz="1100" b="1"/>
              <a:t>idx_email </a:t>
            </a:r>
            <a:r>
              <a:rPr lang="az-Latn-AZ" sz="1100"/>
              <a:t>→ login &amp; search sürəti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az-Latn-AZ" sz="1100" b="1"/>
              <a:t>idx_status </a:t>
            </a:r>
            <a:r>
              <a:rPr lang="az-Latn-AZ" sz="1100"/>
              <a:t>→ admin filtrasiya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az-Latn-AZ" sz="1100" b="1"/>
              <a:t>idx_current_role </a:t>
            </a:r>
            <a:r>
              <a:rPr lang="az-Latn-AZ" sz="1100"/>
              <a:t>→ role-based query-lər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az-Latn-AZ" sz="1100" b="1"/>
              <a:t>idx_is_business_enabled </a:t>
            </a:r>
            <a:r>
              <a:rPr lang="az-Latn-AZ" sz="1100"/>
              <a:t>→ business logic performansı</a:t>
            </a:r>
          </a:p>
          <a:p>
            <a:endParaRPr lang="az-Latn-AZ" sz="1200"/>
          </a:p>
          <a:p>
            <a:r>
              <a:rPr lang="az-Latn-AZ" sz="1200"/>
              <a:t>İndeks — bazada axtarışı sürətləndirən kataloq kimidir.</a:t>
            </a:r>
          </a:p>
          <a:p>
            <a:r>
              <a:rPr lang="az-Latn-AZ" sz="1200"/>
              <a:t>İndeks yoxdursa, DB bütün cədvəli gəzir. İndeks varsa, birbaşa lazım olan yerə gedir. İndeks yalnız database səviyyəsində işləyir.</a:t>
            </a:r>
          </a:p>
          <a:p>
            <a:endParaRPr lang="az-Latn-AZ" sz="1200"/>
          </a:p>
          <a:p>
            <a:r>
              <a:rPr lang="az-Latn-AZ" sz="1200" b="1"/>
              <a:t>Məsələn</a:t>
            </a:r>
            <a:r>
              <a:rPr lang="az-Latn-AZ" sz="1200"/>
              <a:t>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200"/>
              <a:t>idx_</a:t>
            </a:r>
            <a:r>
              <a:rPr lang="az-Latn-AZ" sz="1050"/>
              <a:t>email → login zamanı email-i tez tapsın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050"/>
              <a:t>idx_status → admin filtr edəndə ləngimə olmasın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050"/>
              <a:t>idx_current_role → role görə user-ləri tez seçsin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050"/>
              <a:t>idx_is_business_enabled → business qaydaları sürətli işləsin</a:t>
            </a:r>
          </a:p>
          <a:p>
            <a:endParaRPr lang="az-Latn-AZ" sz="1200"/>
          </a:p>
          <a:p>
            <a:r>
              <a:rPr lang="az-Latn-AZ" sz="1200"/>
              <a:t>Yəni məqsəd: sürət + az server yükü yaratmaqdır.</a:t>
            </a:r>
          </a:p>
          <a:p>
            <a:endParaRPr lang="az-Latn-AZ" sz="1200"/>
          </a:p>
          <a:p>
            <a:r>
              <a:rPr lang="az-Latn-AZ" sz="1200"/>
              <a:t>Əgər məsələn kodda belə yazsaq: </a:t>
            </a:r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bu query artıq avtomatik olaraq indeksi istifadə edir. Controller-də, Model-də yada haradasa ayrıca “index çağır” deyə bir kod yazılmır.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526D3-0B0D-CCBA-222B-32731159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22"/>
          <a:stretch/>
        </p:blipFill>
        <p:spPr>
          <a:xfrm>
            <a:off x="3903120" y="0"/>
            <a:ext cx="828725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F4318-8480-8815-DFE1-1BBA65D8D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2827"/>
            <a:ext cx="2911092" cy="2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206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99060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7741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44229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440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46617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4034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Bu PHPStorm-un Composer ayarları pəncərəsidir. İlk dəfə layihə açanda və ya composer.json görəndə avtomatik çıxır.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Add packages as libraries:  Composer paketlərini IDE-yə düzgün tanıdır (autocomplete, Ctrl+Click və s.) ➜ Qalsın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Synchronize IDE Settings with composer.json: PSR-4, autoload, PHP versiyasını composer.json-dan oxuyur ➜ Çox vacibdir, qalsın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Check for available package updates: Paketlərin update-i varsa xəbər verir ➜ Qalsın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Show composer.json top panel with quick actions: Install / Update düymələri yuxarıda görünür ➜ Rahatlıqdır, qalsın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Notify about missing 'vendor' directory: composer install edilməyibsə xəbər verir ➜ Qalsın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Run install/update with --ignore-platform-reqs: BUNU açma çünki bu, PHP versiya / extension problemlərini gizlədir</a:t>
            </a:r>
            <a:endParaRPr lang="az-Latn-AZ" sz="1400"/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5E588-F5A6-57EF-95D9-F1ADC3E47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807" y="2762654"/>
            <a:ext cx="3935192" cy="409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438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3757D-6A8A-BDBF-5562-ACAD6B1F5A7D}"/>
              </a:ext>
            </a:extLst>
          </p:cNvPr>
          <p:cNvSpPr txBox="1"/>
          <p:nvPr/>
        </p:nvSpPr>
        <p:spPr>
          <a:xfrm>
            <a:off x="1622" y="0"/>
            <a:ext cx="12190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019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2810</TotalTime>
  <Words>2129</Words>
  <Application>Microsoft Office PowerPoint</Application>
  <PresentationFormat>Widescreen</PresentationFormat>
  <Paragraphs>364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5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56</cp:revision>
  <dcterms:created xsi:type="dcterms:W3CDTF">2026-01-23T13:59:30Z</dcterms:created>
  <dcterms:modified xsi:type="dcterms:W3CDTF">2026-01-25T14:04:06Z</dcterms:modified>
</cp:coreProperties>
</file>